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7"/>
  </p:notesMasterIdLst>
  <p:sldIdLst>
    <p:sldId id="256" r:id="rId2"/>
    <p:sldId id="258" r:id="rId3"/>
    <p:sldId id="316" r:id="rId4"/>
    <p:sldId id="257" r:id="rId5"/>
    <p:sldId id="259" r:id="rId6"/>
    <p:sldId id="317" r:id="rId7"/>
    <p:sldId id="297" r:id="rId8"/>
    <p:sldId id="318" r:id="rId9"/>
    <p:sldId id="29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00" r:id="rId18"/>
    <p:sldId id="326" r:id="rId19"/>
    <p:sldId id="327" r:id="rId20"/>
    <p:sldId id="302" r:id="rId21"/>
    <p:sldId id="303" r:id="rId22"/>
    <p:sldId id="328" r:id="rId23"/>
    <p:sldId id="329" r:id="rId24"/>
    <p:sldId id="330" r:id="rId25"/>
    <p:sldId id="341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75583" autoAdjust="0"/>
  </p:normalViewPr>
  <p:slideViewPr>
    <p:cSldViewPr snapToGrid="0" snapToObjects="1">
      <p:cViewPr varScale="1">
        <p:scale>
          <a:sx n="86" d="100"/>
          <a:sy n="8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E28E-0231-FF4A-9EFC-B738802657F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5C0CA-34B7-7341-8E94-0F953FB65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take this course?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Very useful statistical package – one of the best. Used for 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advanced analytics, business intelligence and predictive analytics</a:t>
            </a:r>
            <a:endParaRPr lang="en-US" dirty="0"/>
          </a:p>
          <a:p>
            <a:r>
              <a:rPr lang="en-US" dirty="0"/>
              <a:t>2. Everybody collects data and statistical packages help to process the wealth of information.</a:t>
            </a:r>
          </a:p>
          <a:p>
            <a:r>
              <a:rPr lang="en-US" dirty="0"/>
              <a:t>3. SAS is used in: medical research institutions, academic institutions, pharmaceutical industry, financial institutions,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take this course?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Very useful statistical package – one of the best. Used for 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advanced analytics, business intelligence and predictive analytics</a:t>
            </a:r>
            <a:endParaRPr lang="en-US" dirty="0"/>
          </a:p>
          <a:p>
            <a:r>
              <a:rPr lang="en-US" dirty="0"/>
              <a:t>2. Everybody collects data and statistical packages help to process the wealth of information.</a:t>
            </a:r>
          </a:p>
          <a:p>
            <a:r>
              <a:rPr lang="en-US" dirty="0"/>
              <a:t>3. SAS is used in: medical research institutions, academic institutions, pharmaceutical industry, financial institutions,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Lecture SAS is a statistical package and a programming language. As with any language quite a bit of practice is required in order to be fluent.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2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6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2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4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8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0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8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2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0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7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133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-project.org/help.html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gnu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074" name="Picture 2" descr="Image result for R">
            <a:extLst>
              <a:ext uri="{FF2B5EF4-FFF2-40B4-BE49-F238E27FC236}">
                <a16:creationId xmlns:a16="http://schemas.microsoft.com/office/drawing/2014/main" id="{BC3F8C4A-D523-4207-9A04-3218AC5DD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r="1" b="1"/>
          <a:stretch/>
        </p:blipFill>
        <p:spPr bwMode="auto">
          <a:xfrm>
            <a:off x="453302" y="457200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136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6D89E-00A9-EF4A-A575-93E6D8385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Garamond" panose="02020404030301010803" pitchFamily="18" charset="0"/>
              </a:rPr>
              <a:t>INTRO TO R and RStudio INTERFACE</a:t>
            </a:r>
          </a:p>
        </p:txBody>
      </p:sp>
      <p:sp>
        <p:nvSpPr>
          <p:cNvPr id="3078" name="Rectangle 138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71AF9-BF91-7F49-8259-E5938EDA9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  <a:latin typeface="Garamond" panose="02020404030301010803" pitchFamily="18" charset="0"/>
              </a:rPr>
              <a:t>Session 15</a:t>
            </a:r>
          </a:p>
        </p:txBody>
      </p:sp>
    </p:spTree>
    <p:extLst>
      <p:ext uri="{BB962C8B-B14F-4D97-AF65-F5344CB8AC3E}">
        <p14:creationId xmlns:p14="http://schemas.microsoft.com/office/powerpoint/2010/main" val="369986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E510D-B2C4-458A-82C8-21488011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8" t="7639" b="56667"/>
          <a:stretch/>
        </p:blipFill>
        <p:spPr>
          <a:xfrm>
            <a:off x="4394757" y="2345158"/>
            <a:ext cx="7449741" cy="2900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Env/Hist/Connect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Three tabs:</a:t>
            </a:r>
          </a:p>
          <a:p>
            <a:r>
              <a:rPr lang="en-US" b="1" dirty="0">
                <a:solidFill>
                  <a:schemeClr val="bg1"/>
                </a:solidFill>
              </a:rPr>
              <a:t>Environment – shows objects available inside specific environments and namespaces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History – Shows command history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Connections – shows connections to external databases. We wont use this in this class.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3BE13-B142-4031-A741-B31E3266D7F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958282" y="2019039"/>
            <a:ext cx="78973" cy="88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480AFA-B79A-4CC3-9988-7398C767169B}"/>
              </a:ext>
            </a:extLst>
          </p:cNvPr>
          <p:cNvSpPr txBox="1"/>
          <p:nvPr/>
        </p:nvSpPr>
        <p:spPr>
          <a:xfrm>
            <a:off x="4270433" y="1434264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</a:t>
            </a:r>
          </a:p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/namespace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D01464-4749-4D8E-95C3-D6643C93F98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06073" y="1417126"/>
            <a:ext cx="215382" cy="1316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65EC3B-4001-4AD8-A722-6DC10392C53E}"/>
              </a:ext>
            </a:extLst>
          </p:cNvPr>
          <p:cNvSpPr txBox="1"/>
          <p:nvPr/>
        </p:nvSpPr>
        <p:spPr>
          <a:xfrm>
            <a:off x="5277969" y="832351"/>
            <a:ext cx="1456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Clear environment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F9C50-ECEA-42CC-88F8-57FDC1D6D54C}"/>
              </a:ext>
            </a:extLst>
          </p:cNvPr>
          <p:cNvCxnSpPr>
            <a:cxnSpLocks/>
          </p:cNvCxnSpPr>
          <p:nvPr/>
        </p:nvCxnSpPr>
        <p:spPr>
          <a:xfrm>
            <a:off x="7915275" y="2091303"/>
            <a:ext cx="3579157" cy="125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06E462-6BF5-41AA-B43D-C12BA62E0B3D}"/>
              </a:ext>
            </a:extLst>
          </p:cNvPr>
          <p:cNvSpPr txBox="1"/>
          <p:nvPr/>
        </p:nvSpPr>
        <p:spPr>
          <a:xfrm>
            <a:off x="7067406" y="1260306"/>
            <a:ext cx="1549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View object (works for some types)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C617F-AE85-4205-8362-9E6482F32D95}"/>
              </a:ext>
            </a:extLst>
          </p:cNvPr>
          <p:cNvCxnSpPr>
            <a:cxnSpLocks/>
          </p:cNvCxnSpPr>
          <p:nvPr/>
        </p:nvCxnSpPr>
        <p:spPr>
          <a:xfrm>
            <a:off x="9557930" y="1738859"/>
            <a:ext cx="1126936" cy="119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A61674-6B65-4F88-8B52-D07F150D404F}"/>
              </a:ext>
            </a:extLst>
          </p:cNvPr>
          <p:cNvSpPr txBox="1"/>
          <p:nvPr/>
        </p:nvSpPr>
        <p:spPr>
          <a:xfrm>
            <a:off x="8462150" y="849052"/>
            <a:ext cx="145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Search 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D45A03-DF94-4BAA-A236-9F3CCC7B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234" y="5440875"/>
            <a:ext cx="6824198" cy="901162"/>
          </a:xfrm>
        </p:spPr>
        <p:txBody>
          <a:bodyPr>
            <a:normAutofit fontScale="92500"/>
          </a:bodyPr>
          <a:lstStyle/>
          <a:p>
            <a:r>
              <a:rPr lang="en-US" dirty="0"/>
              <a:t>Environment lists, data, values, functions and other object types</a:t>
            </a:r>
          </a:p>
          <a:p>
            <a:r>
              <a:rPr lang="en-US" dirty="0"/>
              <a:t>Shows global environment and namespaces of packages loaded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036DD5-5624-4347-9A06-2DFB5157D3E5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555261" y="3565475"/>
            <a:ext cx="911964" cy="36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5D1518-B691-41A3-A8E9-4126FAFD8438}"/>
              </a:ext>
            </a:extLst>
          </p:cNvPr>
          <p:cNvSpPr txBox="1"/>
          <p:nvPr/>
        </p:nvSpPr>
        <p:spPr>
          <a:xfrm>
            <a:off x="2780525" y="2980700"/>
            <a:ext cx="1549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Attributes viewers</a:t>
            </a:r>
          </a:p>
        </p:txBody>
      </p:sp>
    </p:spTree>
    <p:extLst>
      <p:ext uri="{BB962C8B-B14F-4D97-AF65-F5344CB8AC3E}">
        <p14:creationId xmlns:p14="http://schemas.microsoft.com/office/powerpoint/2010/main" val="421294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E510D-B2C4-458A-82C8-21488011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0" t="8468" b="56914"/>
          <a:stretch/>
        </p:blipFill>
        <p:spPr>
          <a:xfrm>
            <a:off x="4467225" y="2704529"/>
            <a:ext cx="6611463" cy="244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Env/Hist/Connect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Three tabs:</a:t>
            </a:r>
          </a:p>
          <a:p>
            <a:r>
              <a:rPr lang="en-US" dirty="0">
                <a:solidFill>
                  <a:schemeClr val="bg1"/>
                </a:solidFill>
              </a:rPr>
              <a:t>Environment – shows objects available inside specific environments and namespaces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History – Shows command history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Connections – shows connections to external databases. We wont use this in this class.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3BE13-B142-4031-A741-B31E3266D7F4}"/>
              </a:ext>
            </a:extLst>
          </p:cNvPr>
          <p:cNvCxnSpPr>
            <a:cxnSpLocks/>
          </p:cNvCxnSpPr>
          <p:nvPr/>
        </p:nvCxnSpPr>
        <p:spPr>
          <a:xfrm>
            <a:off x="5196507" y="1963711"/>
            <a:ext cx="221023" cy="101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480AFA-B79A-4CC3-9988-7398C767169B}"/>
              </a:ext>
            </a:extLst>
          </p:cNvPr>
          <p:cNvSpPr txBox="1"/>
          <p:nvPr/>
        </p:nvSpPr>
        <p:spPr>
          <a:xfrm>
            <a:off x="4270433" y="1434264"/>
            <a:ext cx="145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Send command to console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D01464-4749-4D8E-95C3-D6643C93F98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197084" y="1798915"/>
            <a:ext cx="89428" cy="113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65EC3B-4001-4AD8-A722-6DC10392C53E}"/>
              </a:ext>
            </a:extLst>
          </p:cNvPr>
          <p:cNvSpPr txBox="1"/>
          <p:nvPr/>
        </p:nvSpPr>
        <p:spPr>
          <a:xfrm>
            <a:off x="5468980" y="721697"/>
            <a:ext cx="14562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Send command to source file that is active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F9C50-ECEA-42CC-88F8-57FDC1D6D54C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652716" y="2091303"/>
            <a:ext cx="1189426" cy="76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06E462-6BF5-41AA-B43D-C12BA62E0B3D}"/>
              </a:ext>
            </a:extLst>
          </p:cNvPr>
          <p:cNvSpPr txBox="1"/>
          <p:nvPr/>
        </p:nvSpPr>
        <p:spPr>
          <a:xfrm>
            <a:off x="7067406" y="1260306"/>
            <a:ext cx="1549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Delete selected entries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C617F-AE85-4205-8362-9E6482F32D95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557930" y="1790717"/>
            <a:ext cx="1126936" cy="114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A61674-6B65-4F88-8B52-D07F150D404F}"/>
              </a:ext>
            </a:extLst>
          </p:cNvPr>
          <p:cNvSpPr txBox="1"/>
          <p:nvPr/>
        </p:nvSpPr>
        <p:spPr>
          <a:xfrm>
            <a:off x="8829826" y="1205942"/>
            <a:ext cx="145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Search history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D45A03-DF94-4BAA-A236-9F3CCC7B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234" y="5440875"/>
            <a:ext cx="6824198" cy="901162"/>
          </a:xfrm>
        </p:spPr>
        <p:txBody>
          <a:bodyPr>
            <a:normAutofit/>
          </a:bodyPr>
          <a:lstStyle/>
          <a:p>
            <a:r>
              <a:rPr lang="en-US" dirty="0"/>
              <a:t>Also can send command to console by double click</a:t>
            </a:r>
          </a:p>
        </p:txBody>
      </p:sp>
    </p:spTree>
    <p:extLst>
      <p:ext uri="{BB962C8B-B14F-4D97-AF65-F5344CB8AC3E}">
        <p14:creationId xmlns:p14="http://schemas.microsoft.com/office/powerpoint/2010/main" val="320658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E510D-B2C4-458A-82C8-21488011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332103" y="1533526"/>
            <a:ext cx="7563811" cy="3543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Env/Hist/Connect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Three tabs:</a:t>
            </a:r>
          </a:p>
          <a:p>
            <a:r>
              <a:rPr lang="en-US" dirty="0">
                <a:solidFill>
                  <a:schemeClr val="bg1"/>
                </a:solidFill>
              </a:rPr>
              <a:t>Environment – shows objects available inside specific environments and namespaces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History – Shows command history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Connections – shows connections to external databases. We wont use this in this class.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0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Files/Plots/Packages/help/Viewer pane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Five tabs:</a:t>
            </a:r>
          </a:p>
          <a:p>
            <a:r>
              <a:rPr lang="en-US" b="1" dirty="0">
                <a:solidFill>
                  <a:schemeClr val="bg1"/>
                </a:solidFill>
              </a:rPr>
              <a:t>Files – standard file explorer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Plots – charts, and history of charts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Packages – packages installed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 – R interactive help </a:t>
            </a:r>
          </a:p>
          <a:p>
            <a:r>
              <a:rPr lang="en-US" dirty="0">
                <a:solidFill>
                  <a:schemeClr val="bg1"/>
                </a:solidFill>
              </a:rPr>
              <a:t>Viewer – shows local web content (we probably won’t use)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5A2FB-D5B9-4AD1-91DD-9CD81AE4F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3506" b="4827"/>
          <a:stretch/>
        </p:blipFill>
        <p:spPr>
          <a:xfrm>
            <a:off x="4222489" y="1429321"/>
            <a:ext cx="7850758" cy="456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Files/Plots/Packages/help/Viewer pane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Five tabs:</a:t>
            </a:r>
          </a:p>
          <a:p>
            <a:r>
              <a:rPr lang="en-US" dirty="0">
                <a:solidFill>
                  <a:schemeClr val="bg1"/>
                </a:solidFill>
              </a:rPr>
              <a:t>Files – standard file explorer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Plots – charts, and history of charts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Packages – packages installed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 – R interactive help </a:t>
            </a:r>
          </a:p>
          <a:p>
            <a:r>
              <a:rPr lang="en-US" dirty="0">
                <a:solidFill>
                  <a:schemeClr val="bg1"/>
                </a:solidFill>
              </a:rPr>
              <a:t>Viewer – shows local web content (we probably won’t use)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6008D-8D41-45FD-869F-07FFBCFA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2078" b="4762"/>
          <a:stretch/>
        </p:blipFill>
        <p:spPr>
          <a:xfrm>
            <a:off x="4261592" y="1336154"/>
            <a:ext cx="7823530" cy="46788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95615-A36C-4D99-8AB5-0BED5700C67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726642" y="1018766"/>
            <a:ext cx="163519" cy="72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90992-3E87-4FAA-9B89-E338335E7D7D}"/>
              </a:ext>
            </a:extLst>
          </p:cNvPr>
          <p:cNvSpPr txBox="1"/>
          <p:nvPr/>
        </p:nvSpPr>
        <p:spPr>
          <a:xfrm>
            <a:off x="4270433" y="603267"/>
            <a:ext cx="145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Save as specific file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876BEC-A300-48C0-A563-C23A0A1B4B1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643142" y="1390121"/>
            <a:ext cx="1458307" cy="30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814BA9-D12A-41D3-A3E8-6ED332179F9E}"/>
              </a:ext>
            </a:extLst>
          </p:cNvPr>
          <p:cNvSpPr txBox="1"/>
          <p:nvPr/>
        </p:nvSpPr>
        <p:spPr>
          <a:xfrm>
            <a:off x="8348353" y="559124"/>
            <a:ext cx="258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Publish through R specific web sharing sites </a:t>
            </a:r>
          </a:p>
        </p:txBody>
      </p:sp>
    </p:spTree>
    <p:extLst>
      <p:ext uri="{BB962C8B-B14F-4D97-AF65-F5344CB8AC3E}">
        <p14:creationId xmlns:p14="http://schemas.microsoft.com/office/powerpoint/2010/main" val="142018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Files/Plots/Packages/help/Viewer pane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Five tabs:</a:t>
            </a:r>
          </a:p>
          <a:p>
            <a:r>
              <a:rPr lang="en-US" dirty="0">
                <a:solidFill>
                  <a:schemeClr val="bg1"/>
                </a:solidFill>
              </a:rPr>
              <a:t>Files – standard file explorer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Plots – charts, and history of charts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Packages – packages installed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 – R interactive help </a:t>
            </a:r>
          </a:p>
          <a:p>
            <a:r>
              <a:rPr lang="en-US" dirty="0">
                <a:solidFill>
                  <a:schemeClr val="bg1"/>
                </a:solidFill>
              </a:rPr>
              <a:t>Viewer – shows local web content (we probably won’t use)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6008D-8D41-45FD-869F-07FFBCFA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3" t="42922" r="1024" b="5799"/>
          <a:stretch/>
        </p:blipFill>
        <p:spPr>
          <a:xfrm>
            <a:off x="4391025" y="1545995"/>
            <a:ext cx="7391400" cy="42920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95615-A36C-4D99-8AB5-0BED5700C67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57726" y="1188042"/>
            <a:ext cx="340812" cy="6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90992-3E87-4FAA-9B89-E338335E7D7D}"/>
              </a:ext>
            </a:extLst>
          </p:cNvPr>
          <p:cNvSpPr txBox="1"/>
          <p:nvPr/>
        </p:nvSpPr>
        <p:spPr>
          <a:xfrm>
            <a:off x="4270433" y="603267"/>
            <a:ext cx="1456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Install new packages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876BEC-A300-48C0-A563-C23A0A1B4B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314950" y="1225837"/>
            <a:ext cx="1554311" cy="58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814BA9-D12A-41D3-A3E8-6ED332179F9E}"/>
              </a:ext>
            </a:extLst>
          </p:cNvPr>
          <p:cNvSpPr txBox="1"/>
          <p:nvPr/>
        </p:nvSpPr>
        <p:spPr>
          <a:xfrm>
            <a:off x="5574472" y="641062"/>
            <a:ext cx="258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Update selected packages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8FDBE-A562-411C-88D2-81C45BB9DBC4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657727" y="1263632"/>
            <a:ext cx="4097638" cy="124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0A6319-8BAA-44EA-8496-4E9B45F042E5}"/>
              </a:ext>
            </a:extLst>
          </p:cNvPr>
          <p:cNvSpPr txBox="1"/>
          <p:nvPr/>
        </p:nvSpPr>
        <p:spPr>
          <a:xfrm>
            <a:off x="7460576" y="678857"/>
            <a:ext cx="258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Package name, library loaded tick box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CC614-A0F5-466B-9586-F5E316BCA41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164050" y="4838700"/>
            <a:ext cx="0" cy="108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44CDF5-BD91-4E8F-81C2-3FCC0918297E}"/>
              </a:ext>
            </a:extLst>
          </p:cNvPr>
          <p:cNvSpPr txBox="1"/>
          <p:nvPr/>
        </p:nvSpPr>
        <p:spPr>
          <a:xfrm>
            <a:off x="6869261" y="5924550"/>
            <a:ext cx="258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Package description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8260D4-2859-4F34-B6C4-5C481257DE3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0602450" y="5034560"/>
            <a:ext cx="0" cy="108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F8C316-16E0-4766-B3B9-FD7DD12F1672}"/>
              </a:ext>
            </a:extLst>
          </p:cNvPr>
          <p:cNvSpPr txBox="1"/>
          <p:nvPr/>
        </p:nvSpPr>
        <p:spPr>
          <a:xfrm>
            <a:off x="9307661" y="6120410"/>
            <a:ext cx="258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Package version</a:t>
            </a:r>
          </a:p>
        </p:txBody>
      </p:sp>
    </p:spTree>
    <p:extLst>
      <p:ext uri="{BB962C8B-B14F-4D97-AF65-F5344CB8AC3E}">
        <p14:creationId xmlns:p14="http://schemas.microsoft.com/office/powerpoint/2010/main" val="303508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 fontScale="90000"/>
          </a:bodyPr>
          <a:lstStyle/>
          <a:p>
            <a:r>
              <a:rPr lang="en-US" dirty="0"/>
              <a:t>Files/Plots/Packages/help/Viewer pane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Five tabs:</a:t>
            </a:r>
          </a:p>
          <a:p>
            <a:r>
              <a:rPr lang="en-US" dirty="0">
                <a:solidFill>
                  <a:schemeClr val="bg1"/>
                </a:solidFill>
              </a:rPr>
              <a:t>Files – standard file explorer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Plots – charts, and history of charts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Packages – packages installed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Help – R interactive help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Viewer – shows local web content (we probably won’t use)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6008D-8D41-45FD-869F-07FFBCFA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0" t="28325" r="1675" b="4447"/>
          <a:stretch/>
        </p:blipFill>
        <p:spPr>
          <a:xfrm>
            <a:off x="4559554" y="1492290"/>
            <a:ext cx="5802044" cy="4552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95615-A36C-4D99-8AB5-0BED5700C67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8634" y="1188042"/>
            <a:ext cx="299904" cy="916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90992-3E87-4FAA-9B89-E338335E7D7D}"/>
              </a:ext>
            </a:extLst>
          </p:cNvPr>
          <p:cNvSpPr txBox="1"/>
          <p:nvPr/>
        </p:nvSpPr>
        <p:spPr>
          <a:xfrm>
            <a:off x="4270433" y="603267"/>
            <a:ext cx="1456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function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876BEC-A300-48C0-A563-C23A0A1B4B1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096711" y="979616"/>
            <a:ext cx="1772550" cy="119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814BA9-D12A-41D3-A3E8-6ED332179F9E}"/>
              </a:ext>
            </a:extLst>
          </p:cNvPr>
          <p:cNvSpPr txBox="1"/>
          <p:nvPr/>
        </p:nvSpPr>
        <p:spPr>
          <a:xfrm>
            <a:off x="5574472" y="641062"/>
            <a:ext cx="258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Function package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8FDBE-A562-411C-88D2-81C45BB9DBC4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219786" y="1756075"/>
            <a:ext cx="1831408" cy="16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0A6319-8BAA-44EA-8496-4E9B45F042E5}"/>
              </a:ext>
            </a:extLst>
          </p:cNvPr>
          <p:cNvSpPr txBox="1"/>
          <p:nvPr/>
        </p:nvSpPr>
        <p:spPr>
          <a:xfrm>
            <a:off x="7460577" y="678857"/>
            <a:ext cx="1181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Search in help file and help history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CC614-A0F5-466B-9586-F5E316BCA41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998538" y="5610225"/>
            <a:ext cx="548470" cy="55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44CDF5-BD91-4E8F-81C2-3FCC0918297E}"/>
              </a:ext>
            </a:extLst>
          </p:cNvPr>
          <p:cNvSpPr txBox="1"/>
          <p:nvPr/>
        </p:nvSpPr>
        <p:spPr>
          <a:xfrm>
            <a:off x="4252219" y="6166576"/>
            <a:ext cx="258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Names of function arguments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8260D4-2859-4F34-B6C4-5C481257DE31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298165" y="5334000"/>
            <a:ext cx="1123851" cy="82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F8C316-16E0-4766-B3B9-FD7DD12F1672}"/>
              </a:ext>
            </a:extLst>
          </p:cNvPr>
          <p:cNvSpPr txBox="1"/>
          <p:nvPr/>
        </p:nvSpPr>
        <p:spPr>
          <a:xfrm>
            <a:off x="8127227" y="6163512"/>
            <a:ext cx="258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Descriptions of function arguments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3EA006-203C-4C03-919B-ACABECBD3229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391151" y="2631191"/>
            <a:ext cx="2907014" cy="31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6856B4-0EF0-42D7-A3C6-4AE7A8E895D6}"/>
              </a:ext>
            </a:extLst>
          </p:cNvPr>
          <p:cNvSpPr txBox="1"/>
          <p:nvPr/>
        </p:nvSpPr>
        <p:spPr>
          <a:xfrm>
            <a:off x="7003376" y="2292637"/>
            <a:ext cx="258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More detailed description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E92BE9-9499-4DC9-9D4C-A06A85AC090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460577" y="3659615"/>
            <a:ext cx="3028338" cy="13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06B33A-9C28-4CF9-A7E9-CEA3621DEC34}"/>
              </a:ext>
            </a:extLst>
          </p:cNvPr>
          <p:cNvSpPr txBox="1"/>
          <p:nvPr/>
        </p:nvSpPr>
        <p:spPr>
          <a:xfrm>
            <a:off x="9194126" y="3321061"/>
            <a:ext cx="2589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Function syntax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E294C4-7B75-4A2C-9510-4A94F3E7846F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317958" y="1318170"/>
            <a:ext cx="4043640" cy="119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D61AA9-9B14-4337-886A-6625FCB32026}"/>
              </a:ext>
            </a:extLst>
          </p:cNvPr>
          <p:cNvSpPr txBox="1"/>
          <p:nvPr/>
        </p:nvSpPr>
        <p:spPr>
          <a:xfrm>
            <a:off x="9066809" y="733395"/>
            <a:ext cx="2589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Short function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73829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EB811-0C85-4084-A13C-2A60344C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28"/>
          <a:stretch/>
        </p:blipFill>
        <p:spPr>
          <a:xfrm>
            <a:off x="163313" y="711194"/>
            <a:ext cx="11860353" cy="29002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Getting HELP! (first introduction to an R Function)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1491" y="4596992"/>
            <a:ext cx="7240909" cy="160701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Many ways to get R help –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1) type help() – this gives you help for the help function.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II) type help(topic) see above for help(</a:t>
            </a:r>
            <a:r>
              <a:rPr lang="en-US" dirty="0" err="1"/>
              <a:t>lm</a:t>
            </a:r>
            <a:r>
              <a:rPr lang="en-US" dirty="0"/>
              <a:t>) which gives the help file for fitting a linear model</a:t>
            </a:r>
          </a:p>
          <a:p>
            <a:pPr lvl="1">
              <a:buFont typeface="Wingdings 2" panose="05020102010507070707" pitchFamily="18" charset="2"/>
              <a:buChar char=""/>
            </a:pPr>
            <a:r>
              <a:rPr lang="en-US" dirty="0"/>
              <a:t>This approach works only if you know the specific function or topic you are looking for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0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Getting HELP! (first introduction to an R Function)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1491" y="4596992"/>
            <a:ext cx="7240909" cy="1607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Many ways to get R help –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III) type ??keyword/search string	</a:t>
            </a:r>
          </a:p>
          <a:p>
            <a:pPr lvl="1">
              <a:buFont typeface="Wingdings 2" panose="05020102010507070707" pitchFamily="18" charset="2"/>
              <a:buChar char=""/>
            </a:pPr>
            <a:r>
              <a:rPr lang="en-US" dirty="0"/>
              <a:t>This function is actually complex, but simply it does a much wider search through R help.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IV) help on a specific package help(package=“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pPr lvl="1">
              <a:buFont typeface="Wingdings 2" panose="05020102010507070707" pitchFamily="18" charset="2"/>
              <a:buChar char=""/>
            </a:pPr>
            <a:endParaRPr lang="en-US" dirty="0"/>
          </a:p>
          <a:p>
            <a:pPr>
              <a:buFont typeface="Wingdings 2" panose="05020102010507070707" pitchFamily="18" charset="2"/>
              <a:buChar char="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FDB2-00F8-4BDB-AAF3-C740F525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8" t="20114" b="4907"/>
          <a:stretch/>
        </p:blipFill>
        <p:spPr>
          <a:xfrm>
            <a:off x="2196935" y="135305"/>
            <a:ext cx="7190510" cy="39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1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Getting HELP! (first introduction to an R Function)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1491" y="4596992"/>
            <a:ext cx="7240909" cy="160701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Many ways to get R help –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V) type ??keyword/search string	</a:t>
            </a:r>
          </a:p>
          <a:p>
            <a:pPr lvl="1">
              <a:buFont typeface="Wingdings 2" panose="05020102010507070707" pitchFamily="18" charset="2"/>
              <a:buChar char=""/>
            </a:pPr>
            <a:r>
              <a:rPr lang="en-US" dirty="0"/>
              <a:t>This function is actually complex, but simply it does a much wider search through R help not looking exact matches but matches that include search string.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IV) </a:t>
            </a:r>
            <a:r>
              <a:rPr lang="en-US" dirty="0">
                <a:hlinkClick r:id="rId2"/>
              </a:rPr>
              <a:t>https://www.r-project.org/help.html</a:t>
            </a:r>
            <a:r>
              <a:rPr lang="en-US" dirty="0"/>
              <a:t> contains a pretty good, though over complicated summary of options</a:t>
            </a:r>
          </a:p>
          <a:p>
            <a:pPr lvl="1">
              <a:buFont typeface="Wingdings 2" panose="05020102010507070707" pitchFamily="18" charset="2"/>
              <a:buChar char=""/>
            </a:pPr>
            <a:endParaRPr lang="en-US" dirty="0"/>
          </a:p>
          <a:p>
            <a:pPr>
              <a:buFont typeface="Wingdings 2" panose="05020102010507070707" pitchFamily="18" charset="2"/>
              <a:buChar char="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3FDB2-00F8-4BDB-AAF3-C740F525A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8" t="20114" b="4907"/>
          <a:stretch/>
        </p:blipFill>
        <p:spPr>
          <a:xfrm>
            <a:off x="2196935" y="135305"/>
            <a:ext cx="7190510" cy="39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3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12509B-A9DF-2043-857D-94A623359ED9}"/>
              </a:ext>
            </a:extLst>
          </p:cNvPr>
          <p:cNvSpPr/>
          <p:nvPr/>
        </p:nvSpPr>
        <p:spPr>
          <a:xfrm>
            <a:off x="705991" y="668646"/>
            <a:ext cx="10791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7938">
              <a:defRPr/>
            </a:pPr>
            <a:r>
              <a:rPr lang="en-US" sz="28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65138" lvl="1" indent="-7938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lvl="1">
              <a:defRPr/>
            </a:pP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lvl="1">
              <a:defRPr/>
            </a:pPr>
            <a:endParaRPr lang="en-US" altLang="en-US" sz="2200" i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B6E818-80B8-4B47-B241-B5BA0E4F5EAC}"/>
              </a:ext>
            </a:extLst>
          </p:cNvPr>
          <p:cNvSpPr/>
          <p:nvPr/>
        </p:nvSpPr>
        <p:spPr>
          <a:xfrm>
            <a:off x="2610991" y="914400"/>
            <a:ext cx="91631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R: A language and environment for statistical computing.</a:t>
            </a:r>
          </a:p>
          <a:p>
            <a:r>
              <a:rPr lang="en-US" dirty="0"/>
              <a:t>  R Foundation for Statistical Computing, Vienna, Austria. URL</a:t>
            </a:r>
          </a:p>
          <a:p>
            <a:r>
              <a:rPr lang="en-US" dirty="0"/>
              <a:t>  </a:t>
            </a:r>
            <a:r>
              <a:rPr lang="en-US" dirty="0">
                <a:hlinkClick r:id="rId3"/>
              </a:rPr>
              <a:t>https://www.R-project.org/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444444"/>
                </a:solidFill>
                <a:latin typeface="Helvetica Neue"/>
              </a:rPr>
              <a:t>R is an integrated suite of software facilities for data manipulation, calculation and graphical display. It includes: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Helvetica Neue"/>
              </a:rPr>
              <a:t>an effective data handling and storage facility,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Helvetica Neue"/>
              </a:rPr>
              <a:t>a suite of operators for calculations on arrays, in particular matrices,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Helvetica Neue"/>
              </a:rPr>
              <a:t>a large, coherent, integrated collection of intermediate tools for data analysis,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Helvetica Neue"/>
              </a:rPr>
              <a:t>graphical facilities for data analysis and display either on-screen or on hardcopy, 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444444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44444"/>
                </a:solidFill>
                <a:latin typeface="Helvetica Neue"/>
              </a:rPr>
              <a:t>a well-developed, simple and effective programming language which includes conditionals, loops, user-defined recursive functions and input and output facilities.</a:t>
            </a:r>
          </a:p>
          <a:p>
            <a:endParaRPr lang="en-US" dirty="0"/>
          </a:p>
        </p:txBody>
      </p:sp>
      <p:pic>
        <p:nvPicPr>
          <p:cNvPr id="1027" name="Picture 3" descr="R">
            <a:extLst>
              <a:ext uri="{FF2B5EF4-FFF2-40B4-BE49-F238E27FC236}">
                <a16:creationId xmlns:a16="http://schemas.microsoft.com/office/drawing/2014/main" id="{2B13AF7C-CFEC-40B6-B2E3-24784ED3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9" y="1691368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BB6EC-2D46-4EBD-AD1B-4A0478D37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1" t="20278" b="4583"/>
          <a:stretch/>
        </p:blipFill>
        <p:spPr>
          <a:xfrm>
            <a:off x="-1" y="0"/>
            <a:ext cx="12292743" cy="67722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01486"/>
            <a:ext cx="3702134" cy="4213747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Getting HELP!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0508" y="2266683"/>
            <a:ext cx="3266704" cy="27045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menu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you R studio specific help including some basic training</a:t>
            </a:r>
          </a:p>
        </p:txBody>
      </p:sp>
    </p:spTree>
    <p:extLst>
      <p:ext uri="{BB962C8B-B14F-4D97-AF65-F5344CB8AC3E}">
        <p14:creationId xmlns:p14="http://schemas.microsoft.com/office/powerpoint/2010/main" val="3086410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8DBF8-8C10-49EB-8023-F76AFCCE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01486"/>
            <a:ext cx="3702134" cy="4213747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Getting HELP!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0508" y="2266683"/>
            <a:ext cx="3266704" cy="27045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StackOverflow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public question and answer site.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hlinkClick r:id="rId3"/>
              </a:rPr>
              <a:t>https://stackoverflow.com/questions/tagged/r</a:t>
            </a:r>
            <a:endParaRPr lang="en-US" dirty="0"/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300k R questions as of last night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you don’t even need to ask, just search for your question and find the answer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4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8DBF8-8C10-49EB-8023-F76AFCCE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01486"/>
            <a:ext cx="3702134" cy="4213747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D951A-602F-44E7-AF92-B25ACA96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Getting HELP!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F6AEF-6694-4FD3-AEC4-58A50CF62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0508" y="2266683"/>
            <a:ext cx="3266704" cy="27045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StackOverflow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public question and answer site.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Users submit questions, other users submit answers and yet other uses can vote positively or negatively on answers and on questions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idea of course that the most useful and well formulated questions get upvotes and the best answers too</a:t>
            </a:r>
          </a:p>
          <a:p>
            <a:pPr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34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92D3-7D28-4F08-B82C-1E355087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FAF6-CABA-4640-8914-2E76F967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3438524"/>
            <a:ext cx="6650991" cy="2828145"/>
          </a:xfrm>
        </p:spPr>
        <p:txBody>
          <a:bodyPr/>
          <a:lstStyle/>
          <a:p>
            <a:r>
              <a:rPr lang="en-US" dirty="0"/>
              <a:t>i.e. f(x) = x + 2x</a:t>
            </a:r>
          </a:p>
          <a:p>
            <a:r>
              <a:rPr lang="en-US" dirty="0"/>
              <a:t>Essentially all commands in r are functions and most look something like</a:t>
            </a:r>
          </a:p>
          <a:p>
            <a:pPr lvl="1"/>
            <a:r>
              <a:rPr lang="en-US" i="1" dirty="0" err="1"/>
              <a:t>functionname</a:t>
            </a:r>
            <a:r>
              <a:rPr lang="en-US" i="1" dirty="0"/>
              <a:t>(</a:t>
            </a:r>
            <a:r>
              <a:rPr lang="en-US" dirty="0"/>
              <a:t>argument1, argument2,….)</a:t>
            </a:r>
          </a:p>
          <a:p>
            <a:pPr lvl="1"/>
            <a:r>
              <a:rPr lang="en-US" dirty="0"/>
              <a:t> as we mentioned already help()</a:t>
            </a:r>
          </a:p>
          <a:p>
            <a:pPr lvl="1"/>
            <a:r>
              <a:rPr lang="en-US" dirty="0"/>
              <a:t>It’s the function help() and takes a few arguments, but all have defaults except for the argument for </a:t>
            </a:r>
            <a:r>
              <a:rPr lang="en-US" i="1" dirty="0"/>
              <a:t>topic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30A2-EA29-4433-A789-B5C67DB0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 is essentially a functional programming language</a:t>
            </a:r>
          </a:p>
          <a:p>
            <a:endParaRPr lang="en-US" dirty="0"/>
          </a:p>
          <a:p>
            <a:r>
              <a:rPr lang="en-US" dirty="0"/>
              <a:t>Most everything one does is through the use of functions </a:t>
            </a:r>
          </a:p>
          <a:p>
            <a:endParaRPr lang="en-US" dirty="0"/>
          </a:p>
          <a:p>
            <a:r>
              <a:rPr lang="en-US" dirty="0"/>
              <a:t>These are very similar to mathematical functions</a:t>
            </a:r>
          </a:p>
          <a:p>
            <a:endParaRPr lang="en-US" dirty="0"/>
          </a:p>
        </p:txBody>
      </p:sp>
      <p:pic>
        <p:nvPicPr>
          <p:cNvPr id="4100" name="Picture 4" descr="Image result for mathematical function">
            <a:extLst>
              <a:ext uri="{FF2B5EF4-FFF2-40B4-BE49-F238E27FC236}">
                <a16:creationId xmlns:a16="http://schemas.microsoft.com/office/drawing/2014/main" id="{D8609B0A-F36D-49A2-91CD-43EB0C4C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97" y="559503"/>
            <a:ext cx="2695451" cy="26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62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92D3-7D28-4F08-B82C-1E355087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FAF6-CABA-4640-8914-2E76F967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3505200"/>
            <a:ext cx="6650991" cy="2761469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How does R interpret a function</a:t>
            </a:r>
          </a:p>
          <a:p>
            <a:r>
              <a:rPr lang="en-US" dirty="0" err="1"/>
              <a:t>colSums</a:t>
            </a:r>
            <a:r>
              <a:rPr lang="en-US" dirty="0"/>
              <a:t> above from a help file… </a:t>
            </a:r>
            <a:r>
              <a:rPr lang="en-US" dirty="0" err="1"/>
              <a:t>colSums</a:t>
            </a:r>
            <a:r>
              <a:rPr lang="en-US" dirty="0"/>
              <a:t>() is the basic function call. </a:t>
            </a:r>
          </a:p>
          <a:p>
            <a:r>
              <a:rPr lang="en-US" dirty="0"/>
              <a:t>It takes three arguments. X, na.rm, and dims.</a:t>
            </a:r>
          </a:p>
          <a:p>
            <a:r>
              <a:rPr lang="en-US" dirty="0"/>
              <a:t>The first one has no default but the second and third default to FALSE and 1 respectively.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30A2-EA29-4433-A789-B5C67DB0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 is essentially a functional programming language</a:t>
            </a:r>
          </a:p>
          <a:p>
            <a:endParaRPr lang="en-US" dirty="0"/>
          </a:p>
          <a:p>
            <a:r>
              <a:rPr lang="en-US" dirty="0"/>
              <a:t>Most everything one does is through the use of functions </a:t>
            </a:r>
          </a:p>
          <a:p>
            <a:endParaRPr lang="en-US" dirty="0"/>
          </a:p>
          <a:p>
            <a:r>
              <a:rPr lang="en-US" dirty="0"/>
              <a:t>These are very similar to mathematical functions</a:t>
            </a:r>
          </a:p>
          <a:p>
            <a:endParaRPr lang="en-US" dirty="0"/>
          </a:p>
        </p:txBody>
      </p:sp>
      <p:pic>
        <p:nvPicPr>
          <p:cNvPr id="4100" name="Picture 4" descr="Image result for mathematical function">
            <a:extLst>
              <a:ext uri="{FF2B5EF4-FFF2-40B4-BE49-F238E27FC236}">
                <a16:creationId xmlns:a16="http://schemas.microsoft.com/office/drawing/2014/main" id="{D8609B0A-F36D-49A2-91CD-43EB0C4C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97" y="559503"/>
            <a:ext cx="2695451" cy="26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99082-C4D7-4BFC-8E9B-38DF0D1E5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6" t="50000" r="57500" b="47105"/>
          <a:stretch/>
        </p:blipFill>
        <p:spPr>
          <a:xfrm>
            <a:off x="4324350" y="3230450"/>
            <a:ext cx="6978094" cy="5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54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DE5B-84A6-4F89-A8DA-6EC17C6A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BBA9-722E-442C-898C-E8C3085C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76" y="666750"/>
            <a:ext cx="7179944" cy="57626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Pure functions – </a:t>
            </a:r>
          </a:p>
          <a:p>
            <a:pPr lvl="1"/>
            <a:r>
              <a:rPr lang="en-US" dirty="0"/>
              <a:t>Only one possible result from same arguments</a:t>
            </a:r>
          </a:p>
          <a:p>
            <a:pPr lvl="1"/>
            <a:r>
              <a:rPr lang="en-US" dirty="0"/>
              <a:t>Don’t change anything in the global environment (unless specifically returned) don’t produce side-effects. (i.e. are local in scope)</a:t>
            </a:r>
          </a:p>
          <a:p>
            <a:pPr lvl="2"/>
            <a:r>
              <a:rPr lang="en-US" dirty="0"/>
              <a:t>Random number using functions and reading from files are not pure.</a:t>
            </a:r>
          </a:p>
          <a:p>
            <a:r>
              <a:rPr lang="en-US" dirty="0"/>
              <a:t>Immutability – objects don’t change, (true of most R objects) what looks like changing them is actually re-creating or overwriting a copy of them. </a:t>
            </a:r>
          </a:p>
          <a:p>
            <a:r>
              <a:rPr lang="en-US" dirty="0"/>
              <a:t>Referential Transparency – Not to worry about this here </a:t>
            </a:r>
          </a:p>
          <a:p>
            <a:pPr lvl="1"/>
            <a:r>
              <a:rPr lang="en-US" dirty="0"/>
              <a:t>Purity + Immutability = Function + Arguments can be replaced by its own unique return.</a:t>
            </a:r>
          </a:p>
          <a:p>
            <a:r>
              <a:rPr lang="en-US" dirty="0"/>
              <a:t>Functions are first class </a:t>
            </a:r>
          </a:p>
          <a:p>
            <a:pPr lvl="1"/>
            <a:r>
              <a:rPr lang="en-US" dirty="0"/>
              <a:t>They are treated like scalars, or other data hence:</a:t>
            </a:r>
          </a:p>
          <a:p>
            <a:pPr lvl="2"/>
            <a:r>
              <a:rPr lang="en-US" dirty="0"/>
              <a:t>They can be passed to other functions</a:t>
            </a:r>
          </a:p>
          <a:p>
            <a:pPr lvl="2"/>
            <a:r>
              <a:rPr lang="en-US" dirty="0"/>
              <a:t>They can be generated by other functions </a:t>
            </a:r>
          </a:p>
          <a:p>
            <a:pPr lvl="2"/>
            <a:r>
              <a:rPr lang="en-US" dirty="0"/>
              <a:t>They can be assigned to named objects</a:t>
            </a:r>
          </a:p>
          <a:p>
            <a:pPr lvl="2"/>
            <a:r>
              <a:rPr lang="en-US" dirty="0"/>
              <a:t>They can be stored in any data structure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9A3A-3E74-4315-ABA3-14B0508CC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Pure functions</a:t>
            </a:r>
          </a:p>
          <a:p>
            <a:r>
              <a:rPr lang="en-US" dirty="0"/>
              <a:t>Immutability</a:t>
            </a:r>
          </a:p>
          <a:p>
            <a:r>
              <a:rPr lang="en-US" dirty="0"/>
              <a:t>Referential transparency</a:t>
            </a:r>
          </a:p>
          <a:p>
            <a:r>
              <a:rPr lang="en-US" dirty="0"/>
              <a:t>Functions as first-class entities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784E4-CB82-4A37-A726-34B80C20F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7" t="27193" b="60951"/>
          <a:stretch/>
        </p:blipFill>
        <p:spPr>
          <a:xfrm>
            <a:off x="4548249" y="779010"/>
            <a:ext cx="7279575" cy="6341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b="1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DE19C-C010-4E1D-A7E0-1C8A386C4E7E}"/>
              </a:ext>
            </a:extLst>
          </p:cNvPr>
          <p:cNvSpPr txBox="1"/>
          <p:nvPr/>
        </p:nvSpPr>
        <p:spPr>
          <a:xfrm>
            <a:off x="4726379" y="2351314"/>
            <a:ext cx="5985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 gives function name, and package name and short description of function</a:t>
            </a:r>
          </a:p>
          <a:p>
            <a:endParaRPr lang="en-US" dirty="0"/>
          </a:p>
          <a:p>
            <a:r>
              <a:rPr lang="en-US" dirty="0"/>
              <a:t>Here we use </a:t>
            </a:r>
            <a:r>
              <a:rPr lang="en-US" dirty="0" err="1"/>
              <a:t>lm</a:t>
            </a:r>
            <a:r>
              <a:rPr lang="en-US" dirty="0"/>
              <a:t> as the example. It is a linear model fitting function, in other words basic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9510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b="1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2720645"/>
            <a:ext cx="6650991" cy="3117399"/>
          </a:xfrm>
        </p:spPr>
        <p:txBody>
          <a:bodyPr/>
          <a:lstStyle/>
          <a:p>
            <a:r>
              <a:rPr lang="en-US" dirty="0"/>
              <a:t>Description gives a detailed description of the purpose of the function and perhaps how it works.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9" t="38726" r="2208" b="51849"/>
          <a:stretch/>
        </p:blipFill>
        <p:spPr>
          <a:xfrm>
            <a:off x="4168358" y="893620"/>
            <a:ext cx="7754469" cy="10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7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b="1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2720645"/>
            <a:ext cx="6650991" cy="311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Usage is the real syntax</a:t>
            </a:r>
          </a:p>
          <a:p>
            <a:r>
              <a:rPr lang="en-US" dirty="0" err="1"/>
              <a:t>Functionname</a:t>
            </a:r>
            <a:r>
              <a:rPr lang="en-US" dirty="0"/>
              <a:t>(arguments)</a:t>
            </a:r>
          </a:p>
          <a:p>
            <a:r>
              <a:rPr lang="en-US" dirty="0"/>
              <a:t>Here the first argument is ‘formula’. It has no default</a:t>
            </a:r>
          </a:p>
          <a:p>
            <a:r>
              <a:rPr lang="en-US" dirty="0"/>
              <a:t>The second is ‘data’ etc..</a:t>
            </a:r>
          </a:p>
          <a:p>
            <a:r>
              <a:rPr lang="en-US" dirty="0"/>
              <a:t>All arguments are usually needed, but often they have defaults. These are shown in help by having the argument = something</a:t>
            </a:r>
          </a:p>
          <a:p>
            <a:r>
              <a:rPr lang="en-US" dirty="0"/>
              <a:t>For instance here the sixth argument is method = “</a:t>
            </a:r>
            <a:r>
              <a:rPr lang="en-US" dirty="0" err="1"/>
              <a:t>qr</a:t>
            </a:r>
            <a:r>
              <a:rPr lang="en-US" dirty="0"/>
              <a:t>”</a:t>
            </a:r>
          </a:p>
          <a:p>
            <a:r>
              <a:rPr lang="en-US" dirty="0"/>
              <a:t>Thus when this function is called if there is no method argument given it will automatically default to “</a:t>
            </a:r>
            <a:r>
              <a:rPr lang="en-US" dirty="0" err="1"/>
              <a:t>qr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9" t="47567" r="2208" b="40890"/>
          <a:stretch/>
        </p:blipFill>
        <p:spPr>
          <a:xfrm>
            <a:off x="4186718" y="714375"/>
            <a:ext cx="775446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2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b="1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4743450"/>
            <a:ext cx="6650991" cy="1838325"/>
          </a:xfrm>
        </p:spPr>
        <p:txBody>
          <a:bodyPr>
            <a:normAutofit/>
          </a:bodyPr>
          <a:lstStyle/>
          <a:p>
            <a:r>
              <a:rPr lang="en-US" b="1" dirty="0"/>
              <a:t>Arguments give details of what input to each argument. </a:t>
            </a:r>
          </a:p>
          <a:p>
            <a:r>
              <a:rPr lang="en-US" b="1" dirty="0"/>
              <a:t>Pay careful attention to </a:t>
            </a:r>
            <a:r>
              <a:rPr lang="en-US" b="1" dirty="0" err="1"/>
              <a:t>na.action</a:t>
            </a:r>
            <a:r>
              <a:rPr lang="en-US" b="1" dirty="0"/>
              <a:t> or </a:t>
            </a:r>
            <a:r>
              <a:rPr lang="en-US" b="1" dirty="0" err="1"/>
              <a:t>na.remove</a:t>
            </a:r>
            <a:r>
              <a:rPr lang="en-US" b="1" dirty="0"/>
              <a:t> as options as its always a concern how missing data are handled.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9" t="58940" r="2208" b="5242"/>
          <a:stretch/>
        </p:blipFill>
        <p:spPr>
          <a:xfrm>
            <a:off x="4186718" y="646094"/>
            <a:ext cx="7754469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12509B-A9DF-2043-857D-94A623359ED9}"/>
              </a:ext>
            </a:extLst>
          </p:cNvPr>
          <p:cNvSpPr/>
          <p:nvPr/>
        </p:nvSpPr>
        <p:spPr>
          <a:xfrm>
            <a:off x="705991" y="668646"/>
            <a:ext cx="10791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7938">
              <a:defRPr/>
            </a:pPr>
            <a:r>
              <a:rPr lang="en-US" sz="28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65138" lvl="1" indent="-7938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lvl="1">
              <a:defRPr/>
            </a:pPr>
            <a:endParaRPr lang="en-US" sz="22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lvl="1">
              <a:defRPr/>
            </a:pPr>
            <a:endParaRPr lang="en-US" altLang="en-US" sz="2200" i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1027" name="Picture 3" descr="R">
            <a:extLst>
              <a:ext uri="{FF2B5EF4-FFF2-40B4-BE49-F238E27FC236}">
                <a16:creationId xmlns:a16="http://schemas.microsoft.com/office/drawing/2014/main" id="{2B13AF7C-CFEC-40B6-B2E3-24784ED3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9" y="1784653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6B3321-944D-4EC7-B20E-1DCD51CDD652}"/>
              </a:ext>
            </a:extLst>
          </p:cNvPr>
          <p:cNvSpPr/>
          <p:nvPr/>
        </p:nvSpPr>
        <p:spPr>
          <a:xfrm>
            <a:off x="2419349" y="762000"/>
            <a:ext cx="91535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Helvetica Neue"/>
              </a:rPr>
              <a:t>R is a language and environment for statistical computing and graphics. It is a </a:t>
            </a:r>
            <a:r>
              <a:rPr lang="en-US" dirty="0">
                <a:solidFill>
                  <a:srgbClr val="3864BA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GNU project</a:t>
            </a:r>
            <a:r>
              <a:rPr lang="en-US" dirty="0">
                <a:solidFill>
                  <a:srgbClr val="444444"/>
                </a:solidFill>
                <a:latin typeface="Helvetica Neue"/>
              </a:rPr>
              <a:t> which is similar to the S language and environment which was developed at Bell Laboratories (formerly AT&amp;T, now Lucent Technologies) by John Chambers and colleagues.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dirty="0">
                <a:solidFill>
                  <a:srgbClr val="444444"/>
                </a:solidFill>
                <a:latin typeface="Helvetica Neue"/>
              </a:rPr>
              <a:t>R first appeared in about 1993, and its first release publicly was in 1995. 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dirty="0">
                <a:solidFill>
                  <a:srgbClr val="444444"/>
                </a:solidFill>
                <a:latin typeface="Helvetica Neue"/>
              </a:rPr>
              <a:t>It is a free, open-source software. </a:t>
            </a: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endParaRPr lang="en-US" dirty="0">
              <a:solidFill>
                <a:srgbClr val="444444"/>
              </a:solidFill>
              <a:latin typeface="Helvetica Neue"/>
            </a:endParaRPr>
          </a:p>
          <a:p>
            <a:r>
              <a:rPr lang="en-US" dirty="0" err="1">
                <a:solidFill>
                  <a:srgbClr val="444444"/>
                </a:solidFill>
                <a:latin typeface="Helvetica Neue"/>
              </a:rPr>
              <a:t>Rstudio</a:t>
            </a:r>
            <a:r>
              <a:rPr lang="en-US" dirty="0">
                <a:solidFill>
                  <a:srgbClr val="444444"/>
                </a:solidFill>
                <a:latin typeface="Helvetica Neue"/>
              </a:rPr>
              <a:t> is an IDE (integrated development environment) and GUI (graphical user interface) for R.  It’s produced by a private corporation, which also produces enterprise versions of R and R studio for profit. </a:t>
            </a:r>
            <a:r>
              <a:rPr lang="en-US" dirty="0" err="1">
                <a:solidFill>
                  <a:srgbClr val="444444"/>
                </a:solidFill>
                <a:latin typeface="Helvetica Neue"/>
              </a:rPr>
              <a:t>Rstudio</a:t>
            </a:r>
            <a:r>
              <a:rPr lang="en-US" dirty="0">
                <a:solidFill>
                  <a:srgbClr val="444444"/>
                </a:solidFill>
                <a:latin typeface="Helvetica Neue"/>
              </a:rPr>
              <a:t> is a free, open source software. We’ll implement R from this interface almost exclusively in the class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3D302-3677-4B00-843D-56CEEEE8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03589"/>
            <a:ext cx="3716977" cy="195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b="1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4743450"/>
            <a:ext cx="6650991" cy="1838325"/>
          </a:xfrm>
        </p:spPr>
        <p:txBody>
          <a:bodyPr>
            <a:normAutofit/>
          </a:bodyPr>
          <a:lstStyle/>
          <a:p>
            <a:r>
              <a:rPr lang="en-US" b="1" dirty="0"/>
              <a:t>Details are expansive (sometimes) notes on quirks or specific information about the function, how it works, why or anything else the authors feel is necessary or informative to users.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83" t="30372" r="1696" b="30766"/>
          <a:stretch/>
        </p:blipFill>
        <p:spPr>
          <a:xfrm>
            <a:off x="4568419" y="746921"/>
            <a:ext cx="6315075" cy="35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b="1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5362575"/>
            <a:ext cx="6650991" cy="1219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Value gives what the function returns - sometimes this is very complicated (as in the case of </a:t>
            </a:r>
            <a:r>
              <a:rPr lang="en-US" b="1" dirty="0" err="1"/>
              <a:t>lm</a:t>
            </a:r>
            <a:r>
              <a:rPr lang="en-US" b="1" dirty="0"/>
              <a:t>) and sometimes pretty simple. e.g. for sum the Value is The sum. 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3" t="33800" r="1335" b="17138"/>
          <a:stretch/>
        </p:blipFill>
        <p:spPr>
          <a:xfrm>
            <a:off x="5092973" y="827861"/>
            <a:ext cx="5276851" cy="36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1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b="1" dirty="0"/>
              <a:t>See Also 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5362575"/>
            <a:ext cx="6650991" cy="1219200"/>
          </a:xfrm>
        </p:spPr>
        <p:txBody>
          <a:bodyPr>
            <a:normAutofit/>
          </a:bodyPr>
          <a:lstStyle/>
          <a:p>
            <a:r>
              <a:rPr lang="en-US" b="1" dirty="0"/>
              <a:t>See  also is pretty self explanatory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80" t="33367" r="1390" b="32617"/>
          <a:stretch/>
        </p:blipFill>
        <p:spPr>
          <a:xfrm>
            <a:off x="4705351" y="931963"/>
            <a:ext cx="6237834" cy="30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2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b="1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5362575"/>
            <a:ext cx="6650991" cy="1219200"/>
          </a:xfrm>
        </p:spPr>
        <p:txBody>
          <a:bodyPr>
            <a:normAutofit/>
          </a:bodyPr>
          <a:lstStyle/>
          <a:p>
            <a:r>
              <a:rPr lang="en-US" b="1" dirty="0"/>
              <a:t>Examples give executable code that show the use cases for the function. </a:t>
            </a:r>
          </a:p>
          <a:p>
            <a:r>
              <a:rPr lang="en-US" b="1" dirty="0"/>
              <a:t>Their helpfulness for learning purposes vary greatly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4" t="50842" r="3763" b="4676"/>
          <a:stretch/>
        </p:blipFill>
        <p:spPr>
          <a:xfrm>
            <a:off x="4405383" y="736026"/>
            <a:ext cx="6424542" cy="42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2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Help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Header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Details</a:t>
            </a:r>
          </a:p>
          <a:p>
            <a:r>
              <a:rPr lang="en-US" dirty="0"/>
              <a:t>Value</a:t>
            </a:r>
          </a:p>
          <a:p>
            <a:r>
              <a:rPr lang="en-US" dirty="0"/>
              <a:t>See Also </a:t>
            </a:r>
          </a:p>
          <a:p>
            <a:r>
              <a:rPr lang="en-US" b="1" dirty="0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5362575"/>
            <a:ext cx="6650991" cy="1219200"/>
          </a:xfrm>
        </p:spPr>
        <p:txBody>
          <a:bodyPr>
            <a:normAutofit/>
          </a:bodyPr>
          <a:lstStyle/>
          <a:p>
            <a:r>
              <a:rPr lang="en-US" b="1" dirty="0"/>
              <a:t>Examples give executable code that show the use cases for the function. </a:t>
            </a:r>
          </a:p>
          <a:p>
            <a:r>
              <a:rPr lang="en-US" b="1" dirty="0"/>
              <a:t>Their helpfulness for learning purposes vary greatly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798E3-4690-4F39-A8CC-7593636E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94" t="50842" r="3763" b="4676"/>
          <a:stretch/>
        </p:blipFill>
        <p:spPr>
          <a:xfrm>
            <a:off x="4405383" y="736026"/>
            <a:ext cx="6424542" cy="429317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0658A48-CEDF-4373-8941-331B07AA6009}"/>
              </a:ext>
            </a:extLst>
          </p:cNvPr>
          <p:cNvSpPr/>
          <p:nvPr/>
        </p:nvSpPr>
        <p:spPr>
          <a:xfrm>
            <a:off x="6181725" y="4543425"/>
            <a:ext cx="3143250" cy="4857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5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FFF4-9DD2-4AA2-89EB-BDE824B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794266-05E3-459F-AB85-B52216CF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39" t="27194" r="1926" b="6042"/>
          <a:stretch/>
        </p:blipFill>
        <p:spPr>
          <a:xfrm>
            <a:off x="4890301" y="933449"/>
            <a:ext cx="5995819" cy="56811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8C212-8D33-4A4A-AA79-EE160F6F0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Links to all functions in the package</a:t>
            </a:r>
          </a:p>
          <a:p>
            <a:endParaRPr lang="en-US" dirty="0"/>
          </a:p>
          <a:p>
            <a:r>
              <a:rPr lang="en-US" dirty="0"/>
              <a:t>Description</a:t>
            </a:r>
          </a:p>
          <a:p>
            <a:endParaRPr lang="en-US" dirty="0"/>
          </a:p>
          <a:p>
            <a:r>
              <a:rPr lang="en-US" dirty="0"/>
              <a:t>As well as package user guides, demos and vignettes</a:t>
            </a:r>
          </a:p>
        </p:txBody>
      </p:sp>
    </p:spTree>
    <p:extLst>
      <p:ext uri="{BB962C8B-B14F-4D97-AF65-F5344CB8AC3E}">
        <p14:creationId xmlns:p14="http://schemas.microsoft.com/office/powerpoint/2010/main" val="326113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92085-15F5-D348-BFB8-CE1861DCFAFC}"/>
              </a:ext>
            </a:extLst>
          </p:cNvPr>
          <p:cNvSpPr/>
          <p:nvPr/>
        </p:nvSpPr>
        <p:spPr>
          <a:xfrm>
            <a:off x="599222" y="647405"/>
            <a:ext cx="11217640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Learning objectives: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Develop competence in using the R studio interface and identifying relevant menus options and tools contained therein.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follow best practices for reproducibility, documentation and annotation of statistical analysis code and scripts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Explain the basic principle of functional programming</a:t>
            </a:r>
          </a:p>
          <a:p>
            <a:endParaRPr lang="en-US" sz="2200" dirty="0">
              <a:latin typeface="+mj-lt"/>
              <a:ea typeface="Adobe Fan Heiti Std B" panose="020B07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Introduction to R/</a:t>
            </a:r>
            <a:r>
              <a:rPr lang="en-US" sz="2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Rstudio</a:t>
            </a: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programming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 help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C46AB-8051-054F-A8FB-C74F98411150}"/>
              </a:ext>
            </a:extLst>
          </p:cNvPr>
          <p:cNvSpPr txBox="1"/>
          <p:nvPr/>
        </p:nvSpPr>
        <p:spPr>
          <a:xfrm>
            <a:off x="6683433" y="1479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3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F0E40-55CF-41E1-8C0A-CE53A142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25" r="63157"/>
          <a:stretch/>
        </p:blipFill>
        <p:spPr>
          <a:xfrm>
            <a:off x="4833268" y="1536396"/>
            <a:ext cx="6681896" cy="3877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E92085-15F5-D348-BFB8-CE1861DCFAFC}"/>
              </a:ext>
            </a:extLst>
          </p:cNvPr>
          <p:cNvSpPr/>
          <p:nvPr/>
        </p:nvSpPr>
        <p:spPr>
          <a:xfrm>
            <a:off x="4622564" y="211804"/>
            <a:ext cx="758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altLang="en-US" b="1" dirty="0"/>
              <a:t>Open </a:t>
            </a:r>
            <a:r>
              <a:rPr lang="en-US" altLang="en-US" b="1" dirty="0" err="1"/>
              <a:t>Rstudio</a:t>
            </a:r>
            <a:r>
              <a:rPr lang="en-US" altLang="en-US" b="1" dirty="0"/>
              <a:t> (via icon on the desktop or Windows menu) 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C46AB-8051-054F-A8FB-C74F98411150}"/>
              </a:ext>
            </a:extLst>
          </p:cNvPr>
          <p:cNvSpPr txBox="1"/>
          <p:nvPr/>
        </p:nvSpPr>
        <p:spPr>
          <a:xfrm>
            <a:off x="6683433" y="1479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76836" y="2262337"/>
            <a:ext cx="3194688" cy="392356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divided into several sub-windows, each of which may have tabs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windows can re-sized as desired, colors can change </a:t>
            </a:r>
            <a:r>
              <a:rPr lang="en-US" sz="1800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etc</a:t>
            </a: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Cursor only active in one pane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Multiple instances can run at same time 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6554965" y="1356016"/>
            <a:ext cx="2500" cy="194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622564" y="1399736"/>
            <a:ext cx="242858" cy="44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6354702" y="4759569"/>
            <a:ext cx="8258" cy="121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0884881" y="4056185"/>
            <a:ext cx="0" cy="14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41146" y="104625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Scripts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2656" y="865774"/>
            <a:ext cx="212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Drop downs and automatic buttons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8406" y="5974146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Command/console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00477" y="1109447"/>
            <a:ext cx="4355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Environment, History, and connections tabs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20101" y="5581818"/>
            <a:ext cx="236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Files, plots, packages, help and viewer tabs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9577754" y="1479665"/>
            <a:ext cx="1307127" cy="9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744552" y="759823"/>
            <a:ext cx="3031852" cy="11923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Main </a:t>
            </a:r>
            <a:r>
              <a:rPr lang="en-US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Rstudio</a:t>
            </a:r>
            <a:r>
              <a:rPr lang="en-US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Window</a:t>
            </a:r>
            <a:br>
              <a:rPr lang="en-US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8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F0E40-55CF-41E1-8C0A-CE53A142D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25" r="63157"/>
          <a:stretch/>
        </p:blipFill>
        <p:spPr>
          <a:xfrm>
            <a:off x="4411501" y="1536396"/>
            <a:ext cx="7103663" cy="41223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E92085-15F5-D348-BFB8-CE1861DCFAFC}"/>
              </a:ext>
            </a:extLst>
          </p:cNvPr>
          <p:cNvSpPr/>
          <p:nvPr/>
        </p:nvSpPr>
        <p:spPr>
          <a:xfrm>
            <a:off x="4622564" y="211804"/>
            <a:ext cx="758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altLang="en-US" b="1" dirty="0"/>
              <a:t>Open </a:t>
            </a:r>
            <a:r>
              <a:rPr lang="en-US" altLang="en-US" b="1" dirty="0" err="1"/>
              <a:t>Rstudio</a:t>
            </a:r>
            <a:r>
              <a:rPr lang="en-US" altLang="en-US" b="1" dirty="0"/>
              <a:t> (via icon on the desktop or Windows menu) 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C46AB-8051-054F-A8FB-C74F98411150}"/>
              </a:ext>
            </a:extLst>
          </p:cNvPr>
          <p:cNvSpPr txBox="1"/>
          <p:nvPr/>
        </p:nvSpPr>
        <p:spPr>
          <a:xfrm>
            <a:off x="6683433" y="1479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76836" y="1536397"/>
            <a:ext cx="3194688" cy="464950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Commands can be submitted by typing into command prompt at console window and hitting Enter/Return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Commands can also be submitted through drop down menus (some)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History records all recent commands, and these can be reentered by using ‘Up arrow’ + enter or using history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6554965" y="1356016"/>
            <a:ext cx="2500" cy="194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4622564" y="1399736"/>
            <a:ext cx="242858" cy="44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6354702" y="4759569"/>
            <a:ext cx="8258" cy="121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0884881" y="4316033"/>
            <a:ext cx="0" cy="149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41146" y="104625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Scripts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2656" y="865774"/>
            <a:ext cx="212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Drop downs and automatic buttons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28406" y="5974146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Command/console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00477" y="1109447"/>
            <a:ext cx="4355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Environment, History, and connections tabs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49637" y="5810483"/>
            <a:ext cx="236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Files, plots, packages, help and viewer tabs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9577754" y="1479665"/>
            <a:ext cx="1307127" cy="9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744552" y="759823"/>
            <a:ext cx="3031852" cy="11923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Making Things Happen</a:t>
            </a:r>
            <a:br>
              <a:rPr lang="en-US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0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805409"/>
          </a:xfrm>
        </p:spPr>
        <p:txBody>
          <a:bodyPr>
            <a:normAutofit/>
          </a:bodyPr>
          <a:lstStyle/>
          <a:p>
            <a:r>
              <a:rPr lang="en-US" dirty="0" err="1"/>
              <a:t>CONsole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/>
              <a:t>Command prompt for entering commands `&gt;’  </a:t>
            </a:r>
          </a:p>
          <a:p>
            <a:endParaRPr lang="en-US" dirty="0"/>
          </a:p>
          <a:p>
            <a:r>
              <a:rPr lang="en-US" dirty="0"/>
              <a:t>Also shows returned results of commands</a:t>
            </a:r>
          </a:p>
          <a:p>
            <a:endParaRPr lang="en-US" dirty="0"/>
          </a:p>
          <a:p>
            <a:r>
              <a:rPr lang="en-US" dirty="0"/>
              <a:t>When &gt; is shown the R console is ready for a new command</a:t>
            </a:r>
          </a:p>
          <a:p>
            <a:endParaRPr lang="en-US" dirty="0"/>
          </a:p>
          <a:p>
            <a:r>
              <a:rPr lang="en-US" dirty="0"/>
              <a:t>When ‘+’ is shown it is awaiting completion of a previous command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BC01C1-682A-4EF9-929B-2D829FC9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101" r="82029" b="1962"/>
          <a:stretch/>
        </p:blipFill>
        <p:spPr>
          <a:xfrm>
            <a:off x="4443672" y="1199407"/>
            <a:ext cx="7479039" cy="3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7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805409"/>
          </a:xfrm>
        </p:spPr>
        <p:txBody>
          <a:bodyPr>
            <a:normAutofit/>
          </a:bodyPr>
          <a:lstStyle/>
          <a:p>
            <a:r>
              <a:rPr lang="en-US" dirty="0" err="1"/>
              <a:t>CONsole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/>
              <a:t>Command prompt for entering commands `&gt;’  </a:t>
            </a:r>
          </a:p>
          <a:p>
            <a:r>
              <a:rPr lang="en-US" dirty="0"/>
              <a:t>Also shows returned results of commands</a:t>
            </a:r>
          </a:p>
          <a:p>
            <a:r>
              <a:rPr lang="en-US" dirty="0"/>
              <a:t>When &gt; is shown the R console is ready for a new command</a:t>
            </a:r>
          </a:p>
          <a:p>
            <a:r>
              <a:rPr lang="en-US" dirty="0"/>
              <a:t>When ‘+’ is shown it is awaiting completion of a previous command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– errors and warnings</a:t>
            </a:r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– echoed commands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BC01C1-682A-4EF9-929B-2D829FC9F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776" r="82543" b="1"/>
          <a:stretch/>
        </p:blipFill>
        <p:spPr>
          <a:xfrm>
            <a:off x="4196612" y="1171575"/>
            <a:ext cx="7730640" cy="4171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95CAC7-204F-4E1B-9C09-901BD6574C3B}"/>
              </a:ext>
            </a:extLst>
          </p:cNvPr>
          <p:cNvSpPr txBox="1"/>
          <p:nvPr/>
        </p:nvSpPr>
        <p:spPr>
          <a:xfrm>
            <a:off x="4752975" y="5572125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= Printed results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D16137-4638-47F7-B4DF-3C99CCAC5A74}"/>
              </a:ext>
            </a:extLst>
          </p:cNvPr>
          <p:cNvCxnSpPr>
            <a:cxnSpLocks/>
          </p:cNvCxnSpPr>
          <p:nvPr/>
        </p:nvCxnSpPr>
        <p:spPr>
          <a:xfrm flipV="1">
            <a:off x="2685284" y="2691359"/>
            <a:ext cx="1648591" cy="452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B9677A-66FF-4E39-909F-4CFF27431463}"/>
              </a:ext>
            </a:extLst>
          </p:cNvPr>
          <p:cNvCxnSpPr>
            <a:cxnSpLocks/>
          </p:cNvCxnSpPr>
          <p:nvPr/>
        </p:nvCxnSpPr>
        <p:spPr>
          <a:xfrm flipV="1">
            <a:off x="3514725" y="2919959"/>
            <a:ext cx="819150" cy="98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77FD2-0A6A-414E-AD91-12A30FB9E07B}"/>
              </a:ext>
            </a:extLst>
          </p:cNvPr>
          <p:cNvCxnSpPr>
            <a:cxnSpLocks/>
          </p:cNvCxnSpPr>
          <p:nvPr/>
        </p:nvCxnSpPr>
        <p:spPr>
          <a:xfrm flipV="1">
            <a:off x="3152775" y="3144343"/>
            <a:ext cx="1181100" cy="1989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0A1A20-4D6C-4E9B-9089-994CDE9925E6}"/>
              </a:ext>
            </a:extLst>
          </p:cNvPr>
          <p:cNvCxnSpPr>
            <a:cxnSpLocks/>
          </p:cNvCxnSpPr>
          <p:nvPr/>
        </p:nvCxnSpPr>
        <p:spPr>
          <a:xfrm flipV="1">
            <a:off x="3105150" y="3410418"/>
            <a:ext cx="1581150" cy="214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80432A-E2F9-48D1-BE9C-A26618A257E2}"/>
              </a:ext>
            </a:extLst>
          </p:cNvPr>
          <p:cNvCxnSpPr>
            <a:cxnSpLocks/>
          </p:cNvCxnSpPr>
          <p:nvPr/>
        </p:nvCxnSpPr>
        <p:spPr>
          <a:xfrm flipV="1">
            <a:off x="5775052" y="4481786"/>
            <a:ext cx="0" cy="1071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08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881D10-E357-4F9C-9419-58C6ABF6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583" r="82029" b="24747"/>
          <a:stretch/>
        </p:blipFill>
        <p:spPr>
          <a:xfrm>
            <a:off x="4405915" y="2264777"/>
            <a:ext cx="7022288" cy="374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D4A856-B594-4891-B3E2-FC09F36F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39" y="933450"/>
            <a:ext cx="3031852" cy="805409"/>
          </a:xfrm>
        </p:spPr>
        <p:txBody>
          <a:bodyPr>
            <a:normAutofit/>
          </a:bodyPr>
          <a:lstStyle/>
          <a:p>
            <a:r>
              <a:rPr lang="en-US" dirty="0"/>
              <a:t>SCRIPTS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C1E6-C472-4BE0-9A59-3CD568907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1963711"/>
            <a:ext cx="3031852" cy="3874335"/>
          </a:xfrm>
        </p:spPr>
        <p:txBody>
          <a:bodyPr>
            <a:normAutofit/>
          </a:bodyPr>
          <a:lstStyle/>
          <a:p>
            <a:r>
              <a:rPr lang="en-US" dirty="0"/>
              <a:t>Text editor with code highlighting in ~20 languages. </a:t>
            </a:r>
          </a:p>
          <a:p>
            <a:r>
              <a:rPr lang="en-US" dirty="0"/>
              <a:t>Multiple tabs (thus multiple files) can be open at same time.</a:t>
            </a:r>
          </a:p>
          <a:p>
            <a:r>
              <a:rPr lang="en-US" dirty="0"/>
              <a:t>Code can be run or sourced from here script files edited, and breakpoints set for formal debugging of functions</a:t>
            </a:r>
          </a:p>
          <a:p>
            <a:endParaRPr lang="en-US" dirty="0"/>
          </a:p>
          <a:p>
            <a:r>
              <a:rPr lang="en-US" dirty="0"/>
              <a:t>Can also View data frames and other objects in this pane.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2E470B-E6CC-460A-9B7F-BBA96897A5E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958310" y="1272004"/>
            <a:ext cx="124233" cy="11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CA5986-0085-4ADE-89A6-FDB21661A250}"/>
              </a:ext>
            </a:extLst>
          </p:cNvPr>
          <p:cNvSpPr txBox="1"/>
          <p:nvPr/>
        </p:nvSpPr>
        <p:spPr>
          <a:xfrm>
            <a:off x="4405915" y="933450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filenames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43BE13-B142-4031-A741-B31E3266D7F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708529" y="1429583"/>
            <a:ext cx="25648" cy="119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480AFA-B79A-4CC3-9988-7398C767169B}"/>
              </a:ext>
            </a:extLst>
          </p:cNvPr>
          <p:cNvSpPr txBox="1"/>
          <p:nvPr/>
        </p:nvSpPr>
        <p:spPr>
          <a:xfrm>
            <a:off x="6057549" y="1091029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Search/find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D01464-4749-4D8E-95C3-D6643C93F98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986170" y="1001628"/>
            <a:ext cx="620850" cy="1582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65EC3B-4001-4AD8-A722-6DC10392C53E}"/>
              </a:ext>
            </a:extLst>
          </p:cNvPr>
          <p:cNvSpPr txBox="1"/>
          <p:nvPr/>
        </p:nvSpPr>
        <p:spPr>
          <a:xfrm>
            <a:off x="6057549" y="663074"/>
            <a:ext cx="3098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 tools drop down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4F9C50-ECEA-42CC-88F8-57FDC1D6D54C}"/>
              </a:ext>
            </a:extLst>
          </p:cNvPr>
          <p:cNvCxnSpPr>
            <a:cxnSpLocks/>
          </p:cNvCxnSpPr>
          <p:nvPr/>
        </p:nvCxnSpPr>
        <p:spPr>
          <a:xfrm>
            <a:off x="8959674" y="1260306"/>
            <a:ext cx="659328" cy="136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06E462-6BF5-41AA-B43D-C12BA62E0B3D}"/>
              </a:ext>
            </a:extLst>
          </p:cNvPr>
          <p:cNvSpPr txBox="1"/>
          <p:nvPr/>
        </p:nvSpPr>
        <p:spPr>
          <a:xfrm>
            <a:off x="8052495" y="877052"/>
            <a:ext cx="1549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Run current line or selection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C617F-AE85-4205-8362-9E6482F32D95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0042056" y="1425893"/>
            <a:ext cx="16787" cy="108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A61674-6B65-4F88-8B52-D07F150D404F}"/>
              </a:ext>
            </a:extLst>
          </p:cNvPr>
          <p:cNvSpPr txBox="1"/>
          <p:nvPr/>
        </p:nvSpPr>
        <p:spPr>
          <a:xfrm>
            <a:off x="9557930" y="594896"/>
            <a:ext cx="96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Rerun last chunk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F0246-80A3-4F48-B24B-8AC674F80E5A}"/>
              </a:ext>
            </a:extLst>
          </p:cNvPr>
          <p:cNvCxnSpPr>
            <a:cxnSpLocks/>
          </p:cNvCxnSpPr>
          <p:nvPr/>
        </p:nvCxnSpPr>
        <p:spPr>
          <a:xfrm flipH="1">
            <a:off x="10587253" y="1708049"/>
            <a:ext cx="195226" cy="916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39FA01-5D54-45B9-8482-4CE365E83A9D}"/>
              </a:ext>
            </a:extLst>
          </p:cNvPr>
          <p:cNvSpPr txBox="1"/>
          <p:nvPr/>
        </p:nvSpPr>
        <p:spPr>
          <a:xfrm>
            <a:off x="10526181" y="751135"/>
            <a:ext cx="131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Source or Source w/echo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CDE26F-3972-4505-A06F-63DDEEE68658}"/>
              </a:ext>
            </a:extLst>
          </p:cNvPr>
          <p:cNvCxnSpPr>
            <a:cxnSpLocks/>
          </p:cNvCxnSpPr>
          <p:nvPr/>
        </p:nvCxnSpPr>
        <p:spPr>
          <a:xfrm flipV="1">
            <a:off x="10887075" y="2689043"/>
            <a:ext cx="219076" cy="20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E0DEA1-9DB1-4CAF-8F9E-9339F6B2439B}"/>
              </a:ext>
            </a:extLst>
          </p:cNvPr>
          <p:cNvSpPr txBox="1"/>
          <p:nvPr/>
        </p:nvSpPr>
        <p:spPr>
          <a:xfrm>
            <a:off x="10334625" y="2896267"/>
            <a:ext cx="169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Outline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4CF799-7E01-47AA-9466-48DBCA897230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464540" y="2118801"/>
            <a:ext cx="709296" cy="46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BAB7FCA-7592-43BF-A875-E7E6F375BE14}"/>
              </a:ext>
            </a:extLst>
          </p:cNvPr>
          <p:cNvSpPr txBox="1"/>
          <p:nvPr/>
        </p:nvSpPr>
        <p:spPr>
          <a:xfrm>
            <a:off x="7772400" y="1780247"/>
            <a:ext cx="80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render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41262DB-CC3C-4479-BC26-71CAE74B67A1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726244" y="6013729"/>
            <a:ext cx="160831" cy="23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4D6B640-4F5E-4984-BDC5-AC04C5E42044}"/>
              </a:ext>
            </a:extLst>
          </p:cNvPr>
          <p:cNvSpPr txBox="1"/>
          <p:nvPr/>
        </p:nvSpPr>
        <p:spPr>
          <a:xfrm>
            <a:off x="9607989" y="624878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Highlighting language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09F395-5C03-4BF0-9108-323C111C1E99}"/>
              </a:ext>
            </a:extLst>
          </p:cNvPr>
          <p:cNvCxnSpPr>
            <a:cxnSpLocks/>
          </p:cNvCxnSpPr>
          <p:nvPr/>
        </p:nvCxnSpPr>
        <p:spPr>
          <a:xfrm flipH="1" flipV="1">
            <a:off x="4619625" y="4924425"/>
            <a:ext cx="596425" cy="133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8ECE45-EBF6-4E1A-917A-AB74C6741910}"/>
              </a:ext>
            </a:extLst>
          </p:cNvPr>
          <p:cNvSpPr txBox="1"/>
          <p:nvPr/>
        </p:nvSpPr>
        <p:spPr>
          <a:xfrm>
            <a:off x="5228874" y="6159705"/>
            <a:ext cx="3796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Line numbers, breakpoints, debugging</a:t>
            </a:r>
          </a:p>
          <a:p>
            <a:r>
              <a:rPr lang="en-US" sz="16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Steps, folds</a:t>
            </a:r>
          </a:p>
        </p:txBody>
      </p:sp>
    </p:spTree>
    <p:extLst>
      <p:ext uri="{BB962C8B-B14F-4D97-AF65-F5344CB8AC3E}">
        <p14:creationId xmlns:p14="http://schemas.microsoft.com/office/powerpoint/2010/main" val="33713572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2359</Words>
  <Application>Microsoft Office PowerPoint</Application>
  <PresentationFormat>Widescreen</PresentationFormat>
  <Paragraphs>404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Adobe Fan Heiti Std B</vt:lpstr>
      <vt:lpstr>Arial</vt:lpstr>
      <vt:lpstr>Calibri</vt:lpstr>
      <vt:lpstr>Garamond</vt:lpstr>
      <vt:lpstr>Gill Sans MT</vt:lpstr>
      <vt:lpstr>Helvetica Neue</vt:lpstr>
      <vt:lpstr>Times New Roman</vt:lpstr>
      <vt:lpstr>Wingdings 2</vt:lpstr>
      <vt:lpstr>DividendVTI</vt:lpstr>
      <vt:lpstr>INTRO TO R and RStudio INTERFACE</vt:lpstr>
      <vt:lpstr>PowerPoint Presentation</vt:lpstr>
      <vt:lpstr>PowerPoint Presentation</vt:lpstr>
      <vt:lpstr>PowerPoint Presentation</vt:lpstr>
      <vt:lpstr>Main Rstudio Window </vt:lpstr>
      <vt:lpstr>Making Things Happen </vt:lpstr>
      <vt:lpstr>CONsole</vt:lpstr>
      <vt:lpstr>CONsole</vt:lpstr>
      <vt:lpstr>SCRIPTS PANEL</vt:lpstr>
      <vt:lpstr>Env/Hist/Connect PANEL</vt:lpstr>
      <vt:lpstr>Env/Hist/Connect PANEL</vt:lpstr>
      <vt:lpstr>Env/Hist/Connect PANEL</vt:lpstr>
      <vt:lpstr>Files/Plots/Packages/help/Viewer pane</vt:lpstr>
      <vt:lpstr>Files/Plots/Packages/help/Viewer pane</vt:lpstr>
      <vt:lpstr>Files/Plots/Packages/help/Viewer pane</vt:lpstr>
      <vt:lpstr>Files/Plots/Packages/help/Viewer pane</vt:lpstr>
      <vt:lpstr>Getting HELP! (first introduction to an R Function)</vt:lpstr>
      <vt:lpstr>Getting HELP! (first introduction to an R Function)</vt:lpstr>
      <vt:lpstr>Getting HELP! (first introduction to an R Function)</vt:lpstr>
      <vt:lpstr>Getting HELP!</vt:lpstr>
      <vt:lpstr>Getting HELP!</vt:lpstr>
      <vt:lpstr>Getting HELP!</vt:lpstr>
      <vt:lpstr>The R function</vt:lpstr>
      <vt:lpstr>The R function</vt:lpstr>
      <vt:lpstr>Functional Programming</vt:lpstr>
      <vt:lpstr>Anatomy of A Help FILE</vt:lpstr>
      <vt:lpstr>Anatomy of A Help FILE</vt:lpstr>
      <vt:lpstr>Anatomy of A Help FILE</vt:lpstr>
      <vt:lpstr>Anatomy of A Help FILE</vt:lpstr>
      <vt:lpstr>Anatomy of A Help FILE</vt:lpstr>
      <vt:lpstr>Anatomy of A Help FILE</vt:lpstr>
      <vt:lpstr>Anatomy of A Help FILE</vt:lpstr>
      <vt:lpstr>Anatomy of A Help FILE</vt:lpstr>
      <vt:lpstr>Anatomy of A Help FILE</vt:lpstr>
      <vt:lpstr>Package index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and RStudio INTERFACE</dc:title>
  <dc:creator>Yukich, Joshua O</dc:creator>
  <cp:lastModifiedBy>Joshua Yukich</cp:lastModifiedBy>
  <cp:revision>13</cp:revision>
  <dcterms:created xsi:type="dcterms:W3CDTF">2019-08-29T02:23:49Z</dcterms:created>
  <dcterms:modified xsi:type="dcterms:W3CDTF">2020-07-23T04:16:41Z</dcterms:modified>
</cp:coreProperties>
</file>